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63" autoAdjust="0"/>
  </p:normalViewPr>
  <p:slideViewPr>
    <p:cSldViewPr snapToGrid="0">
      <p:cViewPr varScale="1">
        <p:scale>
          <a:sx n="40" d="100"/>
          <a:sy n="40" d="100"/>
        </p:scale>
        <p:origin x="44" y="324"/>
      </p:cViewPr>
      <p:guideLst/>
    </p:cSldViewPr>
  </p:slideViewPr>
  <p:notesTextViewPr>
    <p:cViewPr>
      <p:scale>
        <a:sx n="1" d="1"/>
        <a:sy n="1" d="1"/>
      </p:scale>
      <p:origin x="0" y="-4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9A604-200F-41E8-AF1A-8E1AE7A385ED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55288-D9B1-4C88-8ECE-7A1EA8EF83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589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 everyone, I’m Mat. Our project is </a:t>
            </a:r>
            <a:r>
              <a:rPr lang="en-GB" b="1" dirty="0"/>
              <a:t>Carbon Stitch</a:t>
            </a:r>
            <a:r>
              <a:rPr lang="en-GB" dirty="0"/>
              <a:t> — we turn noisy CO₂ measurements into one </a:t>
            </a:r>
            <a:r>
              <a:rPr lang="en-GB" b="1" dirty="0"/>
              <a:t>decision-grade</a:t>
            </a:r>
            <a:r>
              <a:rPr lang="en-GB" dirty="0"/>
              <a:t> site total.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55288-D9B1-4C88-8ECE-7A1EA8EF83F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77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The problem.</a:t>
            </a:r>
            <a:r>
              <a:rPr lang="en-GB" dirty="0"/>
              <a:t> Sites have two imperfect views. </a:t>
            </a:r>
            <a:r>
              <a:rPr lang="en-GB" b="1" dirty="0"/>
              <a:t>Bottom-up</a:t>
            </a:r>
            <a:r>
              <a:rPr lang="en-GB" dirty="0"/>
              <a:t> numbers from meters and factors are patchy and drift; </a:t>
            </a:r>
            <a:r>
              <a:rPr lang="en-GB" b="1" dirty="0"/>
              <a:t>top-down</a:t>
            </a:r>
            <a:r>
              <a:rPr lang="en-GB" dirty="0"/>
              <a:t> satellite/airborne data sees everything but has big error bars. You end up with numbers you can compute, but not always </a:t>
            </a:r>
            <a:r>
              <a:rPr lang="en-GB" b="1" dirty="0"/>
              <a:t>defend</a:t>
            </a:r>
            <a:r>
              <a:rPr lang="en-GB" dirty="0"/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55288-D9B1-4C88-8ECE-7A1EA8EF83F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51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Our solution.</a:t>
            </a:r>
            <a:r>
              <a:rPr lang="en-GB" dirty="0"/>
              <a:t> We </a:t>
            </a:r>
            <a:r>
              <a:rPr lang="en-GB" b="1" dirty="0"/>
              <a:t>blend</a:t>
            </a:r>
            <a:r>
              <a:rPr lang="en-GB" dirty="0"/>
              <a:t> both views using </a:t>
            </a:r>
            <a:r>
              <a:rPr lang="en-GB" b="1" dirty="0"/>
              <a:t>inverse-variance weighting</a:t>
            </a:r>
            <a:r>
              <a:rPr lang="en-GB" dirty="0"/>
              <a:t> — in plain English: we trust each source </a:t>
            </a:r>
            <a:r>
              <a:rPr lang="en-GB" b="1" dirty="0"/>
              <a:t>in proportion to its certainty</a:t>
            </a:r>
            <a:r>
              <a:rPr lang="en-GB" dirty="0"/>
              <a:t>. The output is one stitched site rate with </a:t>
            </a:r>
            <a:r>
              <a:rPr lang="en-GB" b="1" dirty="0"/>
              <a:t>smaller error bars</a:t>
            </a:r>
            <a:r>
              <a:rPr lang="en-GB" dirty="0"/>
              <a:t> and a transparent audit trail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55288-D9B1-4C88-8ECE-7A1EA8EF83F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8746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 so important</a:t>
            </a:r>
          </a:p>
          <a:p>
            <a:r>
              <a:rPr lang="en-AU" dirty="0"/>
              <a:t>I just want to outline an example of internal data which has assets, flow rates, and the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55288-D9B1-4C88-8ECE-7A1EA8EF83F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38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map dashboard</a:t>
            </a:r>
            <a:r>
              <a:rPr lang="en-GB" dirty="0"/>
              <a:t> over an Aramco facility (demo data). You’ll see </a:t>
            </a:r>
            <a:r>
              <a:rPr lang="en-GB" b="1" dirty="0"/>
              <a:t>four CO₂ plumes</a:t>
            </a:r>
            <a:r>
              <a:rPr lang="en-GB" dirty="0"/>
              <a:t>; together they sum to </a:t>
            </a:r>
            <a:r>
              <a:rPr lang="en-GB" b="1" dirty="0"/>
              <a:t>111.5 t/h</a:t>
            </a:r>
            <a:r>
              <a:rPr lang="en-GB" dirty="0"/>
              <a:t> with their 1σ uncertainties.</a:t>
            </a:r>
          </a:p>
          <a:p>
            <a:r>
              <a:rPr lang="en-GB" dirty="0"/>
              <a:t>A </a:t>
            </a:r>
            <a:r>
              <a:rPr lang="en-GB" b="1" dirty="0"/>
              <a:t>blender</a:t>
            </a:r>
            <a:r>
              <a:rPr lang="en-GB" dirty="0"/>
              <a:t> that takes those two inputs and produces a stitched result of </a:t>
            </a:r>
            <a:r>
              <a:rPr lang="en-GB" b="1" dirty="0"/>
              <a:t>104.43 ± 10.59 t/h (1σ)</a:t>
            </a:r>
            <a:r>
              <a:rPr lang="en-GB" dirty="0"/>
              <a:t>, with a clear </a:t>
            </a:r>
            <a:r>
              <a:rPr lang="en-GB" b="1" dirty="0"/>
              <a:t>95% band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Top-down</a:t>
            </a:r>
            <a:r>
              <a:rPr lang="en-GB" dirty="0"/>
              <a:t>: for each plume we take the published </a:t>
            </a:r>
            <a:r>
              <a:rPr lang="en-GB" b="1" dirty="0"/>
              <a:t>rate (kg/h)</a:t>
            </a:r>
            <a:r>
              <a:rPr lang="en-GB" dirty="0"/>
              <a:t> and 1σ uncertainty. (Under the hood that rate comes from plume mass + wind + geometry.)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Bottom-up</a:t>
            </a:r>
            <a:r>
              <a:rPr lang="en-GB" dirty="0"/>
              <a:t>: we load per-asset </a:t>
            </a:r>
            <a:r>
              <a:rPr lang="en-GB" b="1" dirty="0"/>
              <a:t>t/h</a:t>
            </a:r>
            <a:r>
              <a:rPr lang="en-GB" dirty="0"/>
              <a:t> and apply a conservative relative uncertainty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55288-D9B1-4C88-8ECE-7A1EA8EF83F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833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Smaller error bars (-30–50%)</a:t>
            </a:r>
            <a:r>
              <a:rPr lang="en-GB" dirty="0"/>
              <a:t> vs either source alone → a </a:t>
            </a:r>
            <a:r>
              <a:rPr lang="en-GB" b="1" dirty="0"/>
              <a:t>decision-grade KPI</a:t>
            </a:r>
            <a:r>
              <a:rPr lang="en-GB" dirty="0"/>
              <a:t> instead of </a:t>
            </a:r>
            <a:r>
              <a:rPr lang="en-GB" dirty="0" err="1"/>
              <a:t>dueling</a:t>
            </a:r>
            <a:r>
              <a:rPr lang="en-GB" dirty="0"/>
              <a:t> estimates.</a:t>
            </a:r>
          </a:p>
          <a:p>
            <a:br>
              <a:rPr lang="en-GB" b="1" dirty="0"/>
            </a:br>
            <a:r>
              <a:rPr lang="en-GB" b="1" dirty="0"/>
              <a:t>Scalable coverage</a:t>
            </a:r>
            <a:r>
              <a:rPr lang="en-GB" dirty="0"/>
              <a:t>: when meters fail, satellites keep you covered; when scenes are low-quality, meters anchor the estimate.</a:t>
            </a:r>
          </a:p>
          <a:p>
            <a:r>
              <a:rPr lang="en-GB" dirty="0"/>
              <a:t>If you can cut uncertainty, you can cut cost.</a:t>
            </a:r>
          </a:p>
          <a:p>
            <a:endParaRPr lang="en-GB" dirty="0"/>
          </a:p>
          <a:p>
            <a:r>
              <a:rPr lang="en-GB" dirty="0"/>
              <a:t>So instead of choosing between imperfect bottom-up or top-down, Carbon Stitch combines them mathematically—weighting each by its uncertainty—to deliver a single site-level emissions rate with smaller error bars and higher credibility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55288-D9B1-4C88-8ECE-7A1EA8EF83F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591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83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5002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8885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4345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742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2663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671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5577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386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707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992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547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6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91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413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38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22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C7DC29B-BA80-4CCC-9280-AE99E0AEB92C}" type="datetimeFigureOut">
              <a:rPr lang="en-AU" smtClean="0"/>
              <a:t>28/09/2025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6724E-FD77-4A9D-80ED-777CB09008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762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C060-F8C3-409A-9691-EF5C1AD3D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Carbon Stitch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A713-4CF8-5A40-CFDE-BD32AA037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way to turn noisy CO₂ measurements into decision-grade site totals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739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01CF-8B7C-771B-9ADE-EBC65CE2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63F06-690A-E47D-EDDE-A8857EE34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Reduce Uncertainty by 30-50% </a:t>
            </a:r>
            <a:r>
              <a:rPr lang="en-AU" dirty="0"/>
              <a:t>compared to either source alone</a:t>
            </a:r>
            <a:endParaRPr lang="en-AU" b="1" dirty="0"/>
          </a:p>
          <a:p>
            <a:r>
              <a:rPr lang="en-AU" b="1" dirty="0"/>
              <a:t>Simulated guidance</a:t>
            </a:r>
          </a:p>
          <a:p>
            <a:r>
              <a:rPr lang="en-GB" b="1" dirty="0"/>
              <a:t>Stakeholder trust</a:t>
            </a:r>
            <a:r>
              <a:rPr lang="en-GB" dirty="0"/>
              <a:t>: one reconciled figure for operators, regulators, lenders, and communities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302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29B6-4063-7CB7-AC14-B120B331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Problem – Measuring CO2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9B5C-D6BC-D6AC-53A9-D7F0BE55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9092"/>
            <a:ext cx="5257800" cy="2666164"/>
          </a:xfrm>
        </p:spPr>
        <p:txBody>
          <a:bodyPr/>
          <a:lstStyle/>
          <a:p>
            <a:r>
              <a:rPr lang="en-GB" b="1" dirty="0"/>
              <a:t>Bottom-up</a:t>
            </a:r>
            <a:r>
              <a:rPr lang="en-GB" dirty="0"/>
              <a:t> (meters, flow rates): cheaper than metering every stack, but sensors drift, coverage is patchy, and wind effects skew readings.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2F0C39-DE59-A058-0D2C-FF55AFFCCDB7}"/>
              </a:ext>
            </a:extLst>
          </p:cNvPr>
          <p:cNvSpPr txBox="1">
            <a:spLocks/>
          </p:cNvSpPr>
          <p:nvPr/>
        </p:nvSpPr>
        <p:spPr>
          <a:xfrm>
            <a:off x="6484181" y="3909092"/>
            <a:ext cx="5257800" cy="2666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Top-down</a:t>
            </a:r>
            <a:r>
              <a:rPr lang="en-GB" dirty="0"/>
              <a:t> (satellites/airborne): great coverage, but clouds, wind and retrieval noise mean </a:t>
            </a:r>
            <a:r>
              <a:rPr lang="en-GB" b="1" dirty="0"/>
              <a:t>big error bars</a:t>
            </a:r>
            <a:r>
              <a:rPr lang="en-GB" dirty="0"/>
              <a:t>.</a:t>
            </a:r>
            <a:endParaRPr lang="en-AU" dirty="0"/>
          </a:p>
        </p:txBody>
      </p:sp>
      <p:pic>
        <p:nvPicPr>
          <p:cNvPr id="2050" name="Picture 2" descr="Natural Gas Processing: Basics and Key Components">
            <a:extLst>
              <a:ext uri="{FF2B5EF4-FFF2-40B4-BE49-F238E27FC236}">
                <a16:creationId xmlns:a16="http://schemas.microsoft.com/office/drawing/2014/main" id="{C3AD6CB7-3F65-188D-F7B8-A3E0107C2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3" b="27551"/>
          <a:stretch>
            <a:fillRect/>
          </a:stretch>
        </p:blipFill>
        <p:spPr bwMode="auto">
          <a:xfrm>
            <a:off x="1575918" y="1853248"/>
            <a:ext cx="3467720" cy="195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B895A8-EE5D-F791-DB64-5F0B96785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" r="222"/>
          <a:stretch>
            <a:fillRect/>
          </a:stretch>
        </p:blipFill>
        <p:spPr>
          <a:xfrm>
            <a:off x="7352852" y="1853248"/>
            <a:ext cx="3467720" cy="19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3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84C4-4665-C240-E1F7-879613CA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Carbon Stitch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0D285-DF1D-7475-2E38-CBA1BE51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Carbon Stitch </a:t>
            </a:r>
            <a:r>
              <a:rPr lang="en-GB" b="1" dirty="0"/>
              <a:t>blends</a:t>
            </a:r>
            <a:r>
              <a:rPr lang="en-GB" dirty="0"/>
              <a:t> bottom-up and top-down using </a:t>
            </a:r>
            <a:r>
              <a:rPr lang="en-GB" b="1" dirty="0"/>
              <a:t>inverse-variance weighting</a:t>
            </a:r>
          </a:p>
          <a:p>
            <a:r>
              <a:rPr lang="en-GB" dirty="0"/>
              <a:t>In English: we trust each source </a:t>
            </a:r>
            <a:r>
              <a:rPr lang="en-GB" b="1" dirty="0"/>
              <a:t>in proportion to its certainty</a:t>
            </a:r>
            <a:r>
              <a:rPr lang="en-GB" dirty="0"/>
              <a:t> and produce one reconciled site rate </a:t>
            </a:r>
            <a:r>
              <a:rPr lang="en-GB" b="1" dirty="0"/>
              <a:t>with smaller error bars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676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8D58-780F-F567-C012-2484D11B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this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67064-6E97-D208-1412-F87F1347C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Money:</a:t>
            </a:r>
            <a:r>
              <a:rPr lang="en-GB" dirty="0"/>
              <a:t> Tighter uncertainty → tighter carbon accruals and fewer site visits.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Resilience:</a:t>
            </a:r>
            <a:r>
              <a:rPr lang="en-GB" dirty="0"/>
              <a:t> When a meter fails, satellites keep coverage; when a plume looks odd, meters keep you grounded.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Trust:</a:t>
            </a:r>
            <a:r>
              <a:rPr lang="en-GB" dirty="0"/>
              <a:t> One reconciled number that operators, regulators, investors and communities can </a:t>
            </a:r>
            <a:r>
              <a:rPr lang="en-GB" b="1" dirty="0"/>
              <a:t>all</a:t>
            </a:r>
            <a:r>
              <a:rPr lang="en-GB" dirty="0"/>
              <a:t> stand behind.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186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1213-5557-BFDC-44A4-4E237A54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95C5-4C75-4088-E790-19E1D6374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Carbon Mapper – Plume mass, shape, and wind data</a:t>
            </a:r>
          </a:p>
          <a:p>
            <a:r>
              <a:rPr lang="en-AU" dirty="0"/>
              <a:t>Internal measurements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BA7876-A34A-2544-2A03-48FBE64C0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801702"/>
              </p:ext>
            </p:extLst>
          </p:nvPr>
        </p:nvGraphicFramePr>
        <p:xfrm>
          <a:off x="1328057" y="3015342"/>
          <a:ext cx="9941380" cy="318021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20813">
                  <a:extLst>
                    <a:ext uri="{9D8B030D-6E8A-4147-A177-3AD203B41FA5}">
                      <a16:colId xmlns:a16="http://schemas.microsoft.com/office/drawing/2014/main" val="72961713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751776973"/>
                    </a:ext>
                  </a:extLst>
                </a:gridCol>
                <a:gridCol w="757238">
                  <a:extLst>
                    <a:ext uri="{9D8B030D-6E8A-4147-A177-3AD203B41FA5}">
                      <a16:colId xmlns:a16="http://schemas.microsoft.com/office/drawing/2014/main" val="49370066"/>
                    </a:ext>
                  </a:extLst>
                </a:gridCol>
                <a:gridCol w="660684">
                  <a:extLst>
                    <a:ext uri="{9D8B030D-6E8A-4147-A177-3AD203B41FA5}">
                      <a16:colId xmlns:a16="http://schemas.microsoft.com/office/drawing/2014/main" val="1634472718"/>
                    </a:ext>
                  </a:extLst>
                </a:gridCol>
                <a:gridCol w="973138">
                  <a:extLst>
                    <a:ext uri="{9D8B030D-6E8A-4147-A177-3AD203B41FA5}">
                      <a16:colId xmlns:a16="http://schemas.microsoft.com/office/drawing/2014/main" val="3947161488"/>
                    </a:ext>
                  </a:extLst>
                </a:gridCol>
                <a:gridCol w="660684">
                  <a:extLst>
                    <a:ext uri="{9D8B030D-6E8A-4147-A177-3AD203B41FA5}">
                      <a16:colId xmlns:a16="http://schemas.microsoft.com/office/drawing/2014/main" val="877143584"/>
                    </a:ext>
                  </a:extLst>
                </a:gridCol>
                <a:gridCol w="763588">
                  <a:extLst>
                    <a:ext uri="{9D8B030D-6E8A-4147-A177-3AD203B41FA5}">
                      <a16:colId xmlns:a16="http://schemas.microsoft.com/office/drawing/2014/main" val="53878631"/>
                    </a:ext>
                  </a:extLst>
                </a:gridCol>
                <a:gridCol w="660684">
                  <a:extLst>
                    <a:ext uri="{9D8B030D-6E8A-4147-A177-3AD203B41FA5}">
                      <a16:colId xmlns:a16="http://schemas.microsoft.com/office/drawing/2014/main" val="1496124154"/>
                    </a:ext>
                  </a:extLst>
                </a:gridCol>
                <a:gridCol w="743854">
                  <a:extLst>
                    <a:ext uri="{9D8B030D-6E8A-4147-A177-3AD203B41FA5}">
                      <a16:colId xmlns:a16="http://schemas.microsoft.com/office/drawing/2014/main" val="3153862679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70397681"/>
                    </a:ext>
                  </a:extLst>
                </a:gridCol>
                <a:gridCol w="1039813">
                  <a:extLst>
                    <a:ext uri="{9D8B030D-6E8A-4147-A177-3AD203B41FA5}">
                      <a16:colId xmlns:a16="http://schemas.microsoft.com/office/drawing/2014/main" val="1506056016"/>
                    </a:ext>
                  </a:extLst>
                </a:gridCol>
                <a:gridCol w="660684">
                  <a:extLst>
                    <a:ext uri="{9D8B030D-6E8A-4147-A177-3AD203B41FA5}">
                      <a16:colId xmlns:a16="http://schemas.microsoft.com/office/drawing/2014/main" val="1522669702"/>
                    </a:ext>
                  </a:extLst>
                </a:gridCol>
              </a:tblGrid>
              <a:tr h="83820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time_utc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asset_id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asset_type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activity_basis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activity_value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method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ef_units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ef_value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assumed_heat_rate_GJ_per_MWh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prior_tph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sigma_prior_rel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1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site_prior_tph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364808"/>
                  </a:ext>
                </a:extLst>
              </a:tr>
              <a:tr h="58550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2025-09-26T08:00:00Z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GT1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stack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electric_load_MW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factor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kgCO2/GJ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56.1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254390"/>
                  </a:ext>
                </a:extLst>
              </a:tr>
              <a:tr h="58550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2025-09-26T08:00:00Z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GT2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stack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electric_load_MW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factor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kgCO2/GJ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56.1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549592"/>
                  </a:ext>
                </a:extLst>
              </a:tr>
              <a:tr h="58550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2025-09-26T08:00:00Z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AUX_BOILER1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boiler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thermal_load_MWth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factor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kgCO2/GJ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56.1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653499"/>
                  </a:ext>
                </a:extLst>
              </a:tr>
              <a:tr h="58550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2025-09-26T08:00:00Z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FLARE_NORTH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flare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event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factor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kgCO2/GJ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56.1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AU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514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02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0A05-6B1A-598D-2CFE-C20D48FA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Built</a:t>
            </a:r>
          </a:p>
        </p:txBody>
      </p:sp>
      <p:pic>
        <p:nvPicPr>
          <p:cNvPr id="4" name="demo_vid">
            <a:hlinkClick r:id="" action="ppaction://media"/>
            <a:extLst>
              <a:ext uri="{FF2B5EF4-FFF2-40B4-BE49-F238E27FC236}">
                <a16:creationId xmlns:a16="http://schemas.microsoft.com/office/drawing/2014/main" id="{6F16EE2B-98BD-E160-F963-B2BD44037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1784" y="1246737"/>
            <a:ext cx="9058501" cy="51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9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143F-BF82-9C76-6377-80C7007A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Did We use the Data?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5A39A6-F267-92B3-B953-A52DB48F0F88}"/>
              </a:ext>
            </a:extLst>
          </p:cNvPr>
          <p:cNvSpPr/>
          <p:nvPr/>
        </p:nvSpPr>
        <p:spPr>
          <a:xfrm>
            <a:off x="823419" y="1812381"/>
            <a:ext cx="1317747" cy="10450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Get Plume Shape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26451-3465-BC3C-1D56-F1B05639D0E1}"/>
              </a:ext>
            </a:extLst>
          </p:cNvPr>
          <p:cNvSpPr/>
          <p:nvPr/>
        </p:nvSpPr>
        <p:spPr>
          <a:xfrm>
            <a:off x="2868108" y="1812381"/>
            <a:ext cx="1422142" cy="10450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Project to Wind Vector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DC7EE3-5F7E-10A8-DE1F-4F5FB2F7F035}"/>
              </a:ext>
            </a:extLst>
          </p:cNvPr>
          <p:cNvSpPr/>
          <p:nvPr/>
        </p:nvSpPr>
        <p:spPr>
          <a:xfrm>
            <a:off x="933257" y="4330230"/>
            <a:ext cx="1995000" cy="10450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Get Internal Measurements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769BA0-49C2-AAB4-9A1F-0C30CE1D882F}"/>
              </a:ext>
            </a:extLst>
          </p:cNvPr>
          <p:cNvSpPr/>
          <p:nvPr/>
        </p:nvSpPr>
        <p:spPr>
          <a:xfrm>
            <a:off x="7355829" y="3186839"/>
            <a:ext cx="1518751" cy="10450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Bayesian Blend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900FCC-9770-3ABD-B5F8-ABFE6723B528}"/>
              </a:ext>
            </a:extLst>
          </p:cNvPr>
          <p:cNvSpPr/>
          <p:nvPr/>
        </p:nvSpPr>
        <p:spPr>
          <a:xfrm>
            <a:off x="10004400" y="3184163"/>
            <a:ext cx="1518751" cy="10450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Final </a:t>
            </a:r>
            <a:br>
              <a:rPr lang="en-AU" dirty="0"/>
            </a:br>
            <a:r>
              <a:rPr lang="en-AU" dirty="0"/>
              <a:t>Figure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E1C09F-E146-5EDD-9B64-D4E0570C1FC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253063" y="2334895"/>
            <a:ext cx="615045" cy="82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B0D4AD-0130-605F-F607-EB1A3D315140}"/>
              </a:ext>
            </a:extLst>
          </p:cNvPr>
          <p:cNvSpPr/>
          <p:nvPr/>
        </p:nvSpPr>
        <p:spPr>
          <a:xfrm>
            <a:off x="4981380" y="1820591"/>
            <a:ext cx="1422142" cy="10450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Calculate Source Flow Rate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495D14-A78F-831A-D174-3B2F5AD9674E}"/>
              </a:ext>
            </a:extLst>
          </p:cNvPr>
          <p:cNvCxnSpPr>
            <a:cxnSpLocks/>
          </p:cNvCxnSpPr>
          <p:nvPr/>
        </p:nvCxnSpPr>
        <p:spPr>
          <a:xfrm flipV="1">
            <a:off x="4272344" y="2326685"/>
            <a:ext cx="615045" cy="82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81CF62-9259-642B-9C44-F4C15CF3DB39}"/>
              </a:ext>
            </a:extLst>
          </p:cNvPr>
          <p:cNvSpPr txBox="1"/>
          <p:nvPr/>
        </p:nvSpPr>
        <p:spPr>
          <a:xfrm>
            <a:off x="2601617" y="1349830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Top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B366F-865E-9B90-E060-537D9370F6DB}"/>
              </a:ext>
            </a:extLst>
          </p:cNvPr>
          <p:cNvSpPr txBox="1"/>
          <p:nvPr/>
        </p:nvSpPr>
        <p:spPr>
          <a:xfrm>
            <a:off x="2497999" y="3867679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Bottom Approach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4609293-2147-4A6E-3258-E9C7B6AC361B}"/>
              </a:ext>
            </a:extLst>
          </p:cNvPr>
          <p:cNvSpPr/>
          <p:nvPr/>
        </p:nvSpPr>
        <p:spPr>
          <a:xfrm>
            <a:off x="4408522" y="4330230"/>
            <a:ext cx="1995000" cy="10450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Sum Flow Rates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8FB80-A1E3-A188-1F7B-ECF15CDEA2A7}"/>
              </a:ext>
            </a:extLst>
          </p:cNvPr>
          <p:cNvCxnSpPr>
            <a:cxnSpLocks/>
          </p:cNvCxnSpPr>
          <p:nvPr/>
        </p:nvCxnSpPr>
        <p:spPr>
          <a:xfrm flipV="1">
            <a:off x="3217558" y="4861345"/>
            <a:ext cx="901662" cy="82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DBBEFD-3738-DCA8-FE11-B26731A44C12}"/>
              </a:ext>
            </a:extLst>
          </p:cNvPr>
          <p:cNvCxnSpPr>
            <a:cxnSpLocks/>
          </p:cNvCxnSpPr>
          <p:nvPr/>
        </p:nvCxnSpPr>
        <p:spPr>
          <a:xfrm>
            <a:off x="6403522" y="2572517"/>
            <a:ext cx="952307" cy="6486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279A65-1CA7-CDA7-E5BF-55643D52602C}"/>
              </a:ext>
            </a:extLst>
          </p:cNvPr>
          <p:cNvCxnSpPr>
            <a:cxnSpLocks/>
          </p:cNvCxnSpPr>
          <p:nvPr/>
        </p:nvCxnSpPr>
        <p:spPr>
          <a:xfrm flipV="1">
            <a:off x="6497513" y="4052345"/>
            <a:ext cx="858316" cy="5023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815AD9-896C-5D04-60CA-23382751F162}"/>
              </a:ext>
            </a:extLst>
          </p:cNvPr>
          <p:cNvCxnSpPr>
            <a:cxnSpLocks/>
          </p:cNvCxnSpPr>
          <p:nvPr/>
        </p:nvCxnSpPr>
        <p:spPr>
          <a:xfrm>
            <a:off x="8979009" y="3706677"/>
            <a:ext cx="94584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9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082F514-FAC4-A461-CB1C-C52B9089F5A0}"/>
              </a:ext>
            </a:extLst>
          </p:cNvPr>
          <p:cNvSpPr/>
          <p:nvPr/>
        </p:nvSpPr>
        <p:spPr>
          <a:xfrm>
            <a:off x="460809" y="2636723"/>
            <a:ext cx="11270381" cy="37346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353B3-ECF6-18FF-2103-60D42E19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6" y="443181"/>
            <a:ext cx="9404723" cy="1400530"/>
          </a:xfrm>
        </p:spPr>
        <p:txBody>
          <a:bodyPr/>
          <a:lstStyle/>
          <a:p>
            <a:r>
              <a:rPr lang="en-AU" dirty="0"/>
              <a:t>Plume </a:t>
            </a:r>
            <a:r>
              <a:rPr lang="en-GB" dirty="0"/>
              <a:t>→</a:t>
            </a:r>
            <a:r>
              <a:rPr lang="en-AU" dirty="0"/>
              <a:t> Wind Vector Projection</a:t>
            </a:r>
          </a:p>
        </p:txBody>
      </p:sp>
      <p:pic>
        <p:nvPicPr>
          <p:cNvPr id="5" name="Content Placeholder 4" descr="A yellow and orange explosion&#10;&#10;AI-generated content may be incorrect.">
            <a:extLst>
              <a:ext uri="{FF2B5EF4-FFF2-40B4-BE49-F238E27FC236}">
                <a16:creationId xmlns:a16="http://schemas.microsoft.com/office/drawing/2014/main" id="{BB676F76-108A-640F-306B-1F63C6ABE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3" t="29501" r="27624" b="30267"/>
          <a:stretch>
            <a:fillRect/>
          </a:stretch>
        </p:blipFill>
        <p:spPr>
          <a:xfrm>
            <a:off x="838200" y="3661228"/>
            <a:ext cx="2387601" cy="20447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6CCA2C-02C7-790B-A6D4-4712EEC0DBD7}"/>
              </a:ext>
            </a:extLst>
          </p:cNvPr>
          <p:cNvCxnSpPr>
            <a:cxnSpLocks/>
          </p:cNvCxnSpPr>
          <p:nvPr/>
        </p:nvCxnSpPr>
        <p:spPr>
          <a:xfrm flipH="1">
            <a:off x="1016535" y="4270293"/>
            <a:ext cx="2030930" cy="1149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335B0E-8D4D-0CCC-F318-8E7D80B9994A}"/>
              </a:ext>
            </a:extLst>
          </p:cNvPr>
          <p:cNvCxnSpPr>
            <a:cxnSpLocks/>
          </p:cNvCxnSpPr>
          <p:nvPr/>
        </p:nvCxnSpPr>
        <p:spPr>
          <a:xfrm flipH="1">
            <a:off x="2090821" y="3481309"/>
            <a:ext cx="596097" cy="359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03FEA9-10E3-6D33-3B9A-027ECC7E1383}"/>
              </a:ext>
            </a:extLst>
          </p:cNvPr>
          <p:cNvCxnSpPr>
            <a:cxnSpLocks/>
          </p:cNvCxnSpPr>
          <p:nvPr/>
        </p:nvCxnSpPr>
        <p:spPr>
          <a:xfrm flipH="1">
            <a:off x="1944838" y="3301390"/>
            <a:ext cx="596097" cy="359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D3B475-54AC-CEC6-52AA-85B4988FD9A7}"/>
              </a:ext>
            </a:extLst>
          </p:cNvPr>
          <p:cNvCxnSpPr>
            <a:cxnSpLocks/>
          </p:cNvCxnSpPr>
          <p:nvPr/>
        </p:nvCxnSpPr>
        <p:spPr>
          <a:xfrm flipH="1">
            <a:off x="1792772" y="3121471"/>
            <a:ext cx="596097" cy="359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E89962-E05B-D9C3-AC11-136191714283}"/>
              </a:ext>
            </a:extLst>
          </p:cNvPr>
          <p:cNvSpPr txBox="1"/>
          <p:nvPr/>
        </p:nvSpPr>
        <p:spPr>
          <a:xfrm>
            <a:off x="2664959" y="302573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Wind Direction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D1C858-2B1D-F808-D2F1-BD82B0251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94422">
            <a:off x="4816912" y="4330705"/>
            <a:ext cx="2366438" cy="7648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96D6E9-4726-3854-BAB9-172055612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63924">
            <a:off x="8496594" y="4500286"/>
            <a:ext cx="2366438" cy="19440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7967D7-108C-43EC-07A0-C11577A111DF}"/>
              </a:ext>
            </a:extLst>
          </p:cNvPr>
          <p:cNvCxnSpPr>
            <a:cxnSpLocks/>
          </p:cNvCxnSpPr>
          <p:nvPr/>
        </p:nvCxnSpPr>
        <p:spPr>
          <a:xfrm flipH="1">
            <a:off x="4984666" y="4108635"/>
            <a:ext cx="2030930" cy="1149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AABAE0-8CBC-3BF8-B5B1-2FF146DB325A}"/>
              </a:ext>
            </a:extLst>
          </p:cNvPr>
          <p:cNvCxnSpPr>
            <a:cxnSpLocks/>
          </p:cNvCxnSpPr>
          <p:nvPr/>
        </p:nvCxnSpPr>
        <p:spPr>
          <a:xfrm flipH="1">
            <a:off x="8701263" y="3981578"/>
            <a:ext cx="2030930" cy="1149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857346-0767-B0CC-F5D7-CBEB1FBAB120}"/>
              </a:ext>
            </a:extLst>
          </p:cNvPr>
          <p:cNvCxnSpPr/>
          <p:nvPr/>
        </p:nvCxnSpPr>
        <p:spPr>
          <a:xfrm flipH="1">
            <a:off x="9451607" y="4688602"/>
            <a:ext cx="1559293" cy="88971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F1CE39-4097-D488-199E-10928F78728A}"/>
              </a:ext>
            </a:extLst>
          </p:cNvPr>
          <p:cNvSpPr txBox="1"/>
          <p:nvPr/>
        </p:nvSpPr>
        <p:spPr>
          <a:xfrm>
            <a:off x="9766275" y="5469155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Cloud Length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60F7E-2BB8-20B9-7FE4-6089859373F3}"/>
              </a:ext>
            </a:extLst>
          </p:cNvPr>
          <p:cNvCxnSpPr>
            <a:cxnSpLocks/>
          </p:cNvCxnSpPr>
          <p:nvPr/>
        </p:nvCxnSpPr>
        <p:spPr>
          <a:xfrm>
            <a:off x="9008055" y="5131038"/>
            <a:ext cx="329690" cy="41825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E4FBFA-063B-23E5-AED6-47967F46259D}"/>
              </a:ext>
            </a:extLst>
          </p:cNvPr>
          <p:cNvCxnSpPr>
            <a:cxnSpLocks/>
          </p:cNvCxnSpPr>
          <p:nvPr/>
        </p:nvCxnSpPr>
        <p:spPr>
          <a:xfrm>
            <a:off x="10641178" y="4138263"/>
            <a:ext cx="329690" cy="41825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8A30-BDB9-D5BF-1D15-A266F9E8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Inverse Variance Blend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BF8FC-BA7E-8314-0AF9-9A42A32E8E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9400" y="5397928"/>
                <a:ext cx="6844595" cy="815691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𝐸𝑚𝑖𝑠𝑠𝑖𝑜𝑛</m:t>
                    </m:r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AU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÷</m:t>
                    </m:r>
                    <m:f>
                      <m:fPr>
                        <m:ctrlPr>
                          <a:rPr lang="en-AU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AU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AU" sz="3200" b="0" dirty="0"/>
              </a:p>
              <a:p>
                <a:endParaRPr lang="en-AU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BF8FC-BA7E-8314-0AF9-9A42A32E8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9400" y="5397928"/>
                <a:ext cx="6844595" cy="815691"/>
              </a:xfr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A4ACA22-7B8E-914D-3E10-AF05B6EFA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409" y="2143059"/>
            <a:ext cx="7417181" cy="25718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FCA45F-AC0A-BF9F-FDF3-BD887BEBB9F0}"/>
              </a:ext>
            </a:extLst>
          </p:cNvPr>
          <p:cNvCxnSpPr/>
          <p:nvPr/>
        </p:nvCxnSpPr>
        <p:spPr>
          <a:xfrm>
            <a:off x="4649003" y="1944303"/>
            <a:ext cx="263732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0517D1-7562-B85F-6213-C27F5A1F4EE1}"/>
              </a:ext>
            </a:extLst>
          </p:cNvPr>
          <p:cNvCxnSpPr>
            <a:cxnSpLocks/>
          </p:cNvCxnSpPr>
          <p:nvPr/>
        </p:nvCxnSpPr>
        <p:spPr>
          <a:xfrm>
            <a:off x="4649003" y="1944303"/>
            <a:ext cx="0" cy="102027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6CAF26-4A5F-A618-D841-0967B683C273}"/>
              </a:ext>
            </a:extLst>
          </p:cNvPr>
          <p:cNvCxnSpPr>
            <a:cxnSpLocks/>
          </p:cNvCxnSpPr>
          <p:nvPr/>
        </p:nvCxnSpPr>
        <p:spPr>
          <a:xfrm>
            <a:off x="7217344" y="2074078"/>
            <a:ext cx="0" cy="151614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865285-5782-4046-8D89-0FF904292757}"/>
              </a:ext>
            </a:extLst>
          </p:cNvPr>
          <p:cNvCxnSpPr/>
          <p:nvPr/>
        </p:nvCxnSpPr>
        <p:spPr>
          <a:xfrm>
            <a:off x="5374874" y="3582269"/>
            <a:ext cx="6481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33231A-33DF-267B-06B4-611FF9253CDF}"/>
              </a:ext>
            </a:extLst>
          </p:cNvPr>
          <p:cNvSpPr txBox="1"/>
          <p:nvPr/>
        </p:nvSpPr>
        <p:spPr>
          <a:xfrm>
            <a:off x="5318999" y="1556305"/>
            <a:ext cx="140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Typical Error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F27AD-F7A5-3088-B3F7-70B473E8EB1F}"/>
              </a:ext>
            </a:extLst>
          </p:cNvPr>
          <p:cNvSpPr txBox="1"/>
          <p:nvPr/>
        </p:nvSpPr>
        <p:spPr>
          <a:xfrm>
            <a:off x="5374874" y="3651251"/>
            <a:ext cx="699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New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2832F4-ABF4-5546-7B3F-58C62C6F14DF}"/>
              </a:ext>
            </a:extLst>
          </p:cNvPr>
          <p:cNvSpPr txBox="1"/>
          <p:nvPr/>
        </p:nvSpPr>
        <p:spPr>
          <a:xfrm>
            <a:off x="7815979" y="2271969"/>
            <a:ext cx="1969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Blended Value</a:t>
            </a:r>
          </a:p>
          <a:p>
            <a:r>
              <a:rPr lang="en-AU" b="1" dirty="0">
                <a:solidFill>
                  <a:schemeClr val="accent4"/>
                </a:solidFill>
              </a:rPr>
              <a:t>Bottom-Up Value</a:t>
            </a:r>
          </a:p>
          <a:p>
            <a:r>
              <a:rPr lang="en-AU" b="1" dirty="0">
                <a:solidFill>
                  <a:srgbClr val="7030A0"/>
                </a:solidFill>
              </a:rPr>
              <a:t>Top-Down Value</a:t>
            </a:r>
          </a:p>
        </p:txBody>
      </p:sp>
    </p:spTree>
    <p:extLst>
      <p:ext uri="{BB962C8B-B14F-4D97-AF65-F5344CB8AC3E}">
        <p14:creationId xmlns:p14="http://schemas.microsoft.com/office/powerpoint/2010/main" val="2894290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387</TotalTime>
  <Words>727</Words>
  <Application>Microsoft Office PowerPoint</Application>
  <PresentationFormat>Widescreen</PresentationFormat>
  <Paragraphs>115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Narrow</vt:lpstr>
      <vt:lpstr>Arial</vt:lpstr>
      <vt:lpstr>Cambria Math</vt:lpstr>
      <vt:lpstr>Century Gothic</vt:lpstr>
      <vt:lpstr>Wingdings 3</vt:lpstr>
      <vt:lpstr>Ion</vt:lpstr>
      <vt:lpstr>Carbon Stitch</vt:lpstr>
      <vt:lpstr>The Problem – Measuring CO2 is hard</vt:lpstr>
      <vt:lpstr>Carbon Stitch</vt:lpstr>
      <vt:lpstr>Why this Matters</vt:lpstr>
      <vt:lpstr>Data Sources</vt:lpstr>
      <vt:lpstr>What We Built</vt:lpstr>
      <vt:lpstr>How Did We use the Data?</vt:lpstr>
      <vt:lpstr>Plume → Wind Vector Projection</vt:lpstr>
      <vt:lpstr>Bayesian Inverse Variance Blend</vt:lpstr>
      <vt:lpstr>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Mathew Reed (Student)</dc:creator>
  <cp:lastModifiedBy>Mathew Reed (Student)</cp:lastModifiedBy>
  <cp:revision>2</cp:revision>
  <dcterms:created xsi:type="dcterms:W3CDTF">2025-09-27T23:31:14Z</dcterms:created>
  <dcterms:modified xsi:type="dcterms:W3CDTF">2025-09-28T05:58:52Z</dcterms:modified>
</cp:coreProperties>
</file>